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80" r:id="rId5"/>
    <p:sldId id="281" r:id="rId6"/>
    <p:sldId id="282" r:id="rId7"/>
    <p:sldId id="293" r:id="rId8"/>
    <p:sldId id="285" r:id="rId9"/>
    <p:sldId id="295" r:id="rId10"/>
    <p:sldId id="275" r:id="rId11"/>
    <p:sldId id="291" r:id="rId12"/>
    <p:sldId id="292" r:id="rId13"/>
    <p:sldId id="276" r:id="rId14"/>
    <p:sldId id="286" r:id="rId15"/>
    <p:sldId id="287" r:id="rId16"/>
    <p:sldId id="289" r:id="rId17"/>
    <p:sldId id="290" r:id="rId18"/>
    <p:sldId id="297" r:id="rId19"/>
    <p:sldId id="298" r:id="rId20"/>
    <p:sldId id="300" r:id="rId21"/>
    <p:sldId id="301" r:id="rId22"/>
    <p:sldId id="273" r:id="rId2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63" d="100"/>
          <a:sy n="63" d="100"/>
        </p:scale>
        <p:origin x="66" y="4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2C9834-D2B9-4072-B624-5A6A3A8979EF}" type="datetimeFigureOut">
              <a:rPr lang="en-US" smtClean="0"/>
              <a:t>6/8/2016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3E33F1-84EA-4E68-8041-400510E26B34}" type="slidenum">
              <a:rPr lang="en-US" smtClean="0"/>
              <a:t>‹#›</a:t>
            </a:fld>
            <a:endParaRPr lang="en-US" dirty="0"/>
          </a:p>
        </p:txBody>
      </p:sp>
    </p:spTree>
    <p:extLst>
      <p:ext uri="{BB962C8B-B14F-4D97-AF65-F5344CB8AC3E}">
        <p14:creationId xmlns:p14="http://schemas.microsoft.com/office/powerpoint/2010/main" val="2235164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2C9834-D2B9-4072-B624-5A6A3A8979EF}" type="datetimeFigureOut">
              <a:rPr lang="en-US" smtClean="0"/>
              <a:t>6/8/2016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3E33F1-84EA-4E68-8041-400510E26B34}" type="slidenum">
              <a:rPr lang="en-US" smtClean="0"/>
              <a:t>‹#›</a:t>
            </a:fld>
            <a:endParaRPr lang="en-US" dirty="0"/>
          </a:p>
        </p:txBody>
      </p:sp>
    </p:spTree>
    <p:extLst>
      <p:ext uri="{BB962C8B-B14F-4D97-AF65-F5344CB8AC3E}">
        <p14:creationId xmlns:p14="http://schemas.microsoft.com/office/powerpoint/2010/main" val="3940278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2C9834-D2B9-4072-B624-5A6A3A8979EF}" type="datetimeFigureOut">
              <a:rPr lang="en-US" smtClean="0"/>
              <a:t>6/8/2016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3E33F1-84EA-4E68-8041-400510E26B34}" type="slidenum">
              <a:rPr lang="en-US" smtClean="0"/>
              <a:t>‹#›</a:t>
            </a:fld>
            <a:endParaRPr lang="en-US" dirty="0"/>
          </a:p>
        </p:txBody>
      </p:sp>
    </p:spTree>
    <p:extLst>
      <p:ext uri="{BB962C8B-B14F-4D97-AF65-F5344CB8AC3E}">
        <p14:creationId xmlns:p14="http://schemas.microsoft.com/office/powerpoint/2010/main" val="3318253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2C9834-D2B9-4072-B624-5A6A3A8979EF}" type="datetimeFigureOut">
              <a:rPr lang="en-US" smtClean="0"/>
              <a:t>6/8/2016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3E33F1-84EA-4E68-8041-400510E26B34}" type="slidenum">
              <a:rPr lang="en-US" smtClean="0"/>
              <a:t>‹#›</a:t>
            </a:fld>
            <a:endParaRPr lang="en-US" dirty="0"/>
          </a:p>
        </p:txBody>
      </p:sp>
    </p:spTree>
    <p:extLst>
      <p:ext uri="{BB962C8B-B14F-4D97-AF65-F5344CB8AC3E}">
        <p14:creationId xmlns:p14="http://schemas.microsoft.com/office/powerpoint/2010/main" val="3437196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2C9834-D2B9-4072-B624-5A6A3A8979EF}" type="datetimeFigureOut">
              <a:rPr lang="en-US" smtClean="0"/>
              <a:t>6/8/2016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3E33F1-84EA-4E68-8041-400510E26B34}" type="slidenum">
              <a:rPr lang="en-US" smtClean="0"/>
              <a:t>‹#›</a:t>
            </a:fld>
            <a:endParaRPr lang="en-US" dirty="0"/>
          </a:p>
        </p:txBody>
      </p:sp>
    </p:spTree>
    <p:extLst>
      <p:ext uri="{BB962C8B-B14F-4D97-AF65-F5344CB8AC3E}">
        <p14:creationId xmlns:p14="http://schemas.microsoft.com/office/powerpoint/2010/main" val="2040359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2C9834-D2B9-4072-B624-5A6A3A8979EF}" type="datetimeFigureOut">
              <a:rPr lang="en-US" smtClean="0"/>
              <a:t>6/8/2016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3E33F1-84EA-4E68-8041-400510E26B34}" type="slidenum">
              <a:rPr lang="en-US" smtClean="0"/>
              <a:t>‹#›</a:t>
            </a:fld>
            <a:endParaRPr lang="en-US" dirty="0"/>
          </a:p>
        </p:txBody>
      </p:sp>
    </p:spTree>
    <p:extLst>
      <p:ext uri="{BB962C8B-B14F-4D97-AF65-F5344CB8AC3E}">
        <p14:creationId xmlns:p14="http://schemas.microsoft.com/office/powerpoint/2010/main" val="1025197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2C9834-D2B9-4072-B624-5A6A3A8979EF}" type="datetimeFigureOut">
              <a:rPr lang="en-US" smtClean="0"/>
              <a:t>6/8/2016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3E33F1-84EA-4E68-8041-400510E26B34}" type="slidenum">
              <a:rPr lang="en-US" smtClean="0"/>
              <a:t>‹#›</a:t>
            </a:fld>
            <a:endParaRPr lang="en-US" dirty="0"/>
          </a:p>
        </p:txBody>
      </p:sp>
    </p:spTree>
    <p:extLst>
      <p:ext uri="{BB962C8B-B14F-4D97-AF65-F5344CB8AC3E}">
        <p14:creationId xmlns:p14="http://schemas.microsoft.com/office/powerpoint/2010/main" val="2449966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2C9834-D2B9-4072-B624-5A6A3A8979EF}" type="datetimeFigureOut">
              <a:rPr lang="en-US" smtClean="0"/>
              <a:t>6/8/2016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3E33F1-84EA-4E68-8041-400510E26B34}" type="slidenum">
              <a:rPr lang="en-US" smtClean="0"/>
              <a:t>‹#›</a:t>
            </a:fld>
            <a:endParaRPr lang="en-US" dirty="0"/>
          </a:p>
        </p:txBody>
      </p:sp>
    </p:spTree>
    <p:extLst>
      <p:ext uri="{BB962C8B-B14F-4D97-AF65-F5344CB8AC3E}">
        <p14:creationId xmlns:p14="http://schemas.microsoft.com/office/powerpoint/2010/main" val="1115026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2C9834-D2B9-4072-B624-5A6A3A8979EF}" type="datetimeFigureOut">
              <a:rPr lang="en-US" smtClean="0"/>
              <a:t>6/8/2016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3E33F1-84EA-4E68-8041-400510E26B34}" type="slidenum">
              <a:rPr lang="en-US" smtClean="0"/>
              <a:t>‹#›</a:t>
            </a:fld>
            <a:endParaRPr lang="en-US" dirty="0"/>
          </a:p>
        </p:txBody>
      </p:sp>
    </p:spTree>
    <p:extLst>
      <p:ext uri="{BB962C8B-B14F-4D97-AF65-F5344CB8AC3E}">
        <p14:creationId xmlns:p14="http://schemas.microsoft.com/office/powerpoint/2010/main" val="943177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2C9834-D2B9-4072-B624-5A6A3A8979EF}" type="datetimeFigureOut">
              <a:rPr lang="en-US" smtClean="0"/>
              <a:t>6/8/2016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3E33F1-84EA-4E68-8041-400510E26B34}" type="slidenum">
              <a:rPr lang="en-US" smtClean="0"/>
              <a:t>‹#›</a:t>
            </a:fld>
            <a:endParaRPr lang="en-US" dirty="0"/>
          </a:p>
        </p:txBody>
      </p:sp>
    </p:spTree>
    <p:extLst>
      <p:ext uri="{BB962C8B-B14F-4D97-AF65-F5344CB8AC3E}">
        <p14:creationId xmlns:p14="http://schemas.microsoft.com/office/powerpoint/2010/main" val="3741989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2C9834-D2B9-4072-B624-5A6A3A8979EF}" type="datetimeFigureOut">
              <a:rPr lang="en-US" smtClean="0"/>
              <a:t>6/8/2016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3E33F1-84EA-4E68-8041-400510E26B34}" type="slidenum">
              <a:rPr lang="en-US" smtClean="0"/>
              <a:t>‹#›</a:t>
            </a:fld>
            <a:endParaRPr lang="en-US" dirty="0"/>
          </a:p>
        </p:txBody>
      </p:sp>
    </p:spTree>
    <p:extLst>
      <p:ext uri="{BB962C8B-B14F-4D97-AF65-F5344CB8AC3E}">
        <p14:creationId xmlns:p14="http://schemas.microsoft.com/office/powerpoint/2010/main" val="835669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2C9834-D2B9-4072-B624-5A6A3A8979EF}" type="datetimeFigureOut">
              <a:rPr lang="en-US" smtClean="0"/>
              <a:t>6/8/2016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3E33F1-84EA-4E68-8041-400510E26B34}" type="slidenum">
              <a:rPr lang="en-US" smtClean="0"/>
              <a:t>‹#›</a:t>
            </a:fld>
            <a:endParaRPr lang="en-US" dirty="0"/>
          </a:p>
        </p:txBody>
      </p:sp>
    </p:spTree>
    <p:extLst>
      <p:ext uri="{BB962C8B-B14F-4D97-AF65-F5344CB8AC3E}">
        <p14:creationId xmlns:p14="http://schemas.microsoft.com/office/powerpoint/2010/main" val="257343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lforms-service.nlm.nih.gov/" TargetMode="External"/><Relationship Id="rId2" Type="http://schemas.openxmlformats.org/officeDocument/2006/relationships/hyperlink" Target="https://lforms-demo.nlm.nih.gov/"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lforms-demo.nlm.nih.gov/"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hyperlink" Target="https://lforms-formbuilder.nlm.nih.gov/"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lforms-demo.nlm.nih.gov/" TargetMode="External"/><Relationship Id="rId2" Type="http://schemas.openxmlformats.org/officeDocument/2006/relationships/hyperlink" Target="http://lhncbc.nlm.nih.gov/project/lforms" TargetMode="External"/><Relationship Id="rId1" Type="http://schemas.openxmlformats.org/officeDocument/2006/relationships/slideLayout" Target="../slideLayouts/slideLayout2.xml"/><Relationship Id="rId5" Type="http://schemas.openxmlformats.org/officeDocument/2006/relationships/hyperlink" Target="https://lforms-service.nlm.nih.gov/" TargetMode="External"/><Relationship Id="rId4" Type="http://schemas.openxmlformats.org/officeDocument/2006/relationships/hyperlink" Target="http://lhncbc.github.io/autocomplete-lh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Over view </a:t>
            </a:r>
            <a:r>
              <a:rPr lang="en-US" dirty="0" smtClean="0"/>
              <a:t>of proposed HL7 V2 genetics message</a:t>
            </a:r>
            <a:endParaRPr lang="en-US" dirty="0"/>
          </a:p>
        </p:txBody>
      </p:sp>
      <p:sp>
        <p:nvSpPr>
          <p:cNvPr id="3" name="Subtitle 2"/>
          <p:cNvSpPr>
            <a:spLocks noGrp="1"/>
          </p:cNvSpPr>
          <p:nvPr>
            <p:ph type="subTitle" idx="1"/>
          </p:nvPr>
        </p:nvSpPr>
        <p:spPr/>
        <p:txBody>
          <a:bodyPr>
            <a:normAutofit lnSpcReduction="10000"/>
          </a:bodyPr>
          <a:lstStyle/>
          <a:p>
            <a:r>
              <a:rPr lang="en-US" dirty="0" smtClean="0"/>
              <a:t>And some background on NLM forms  Form builder and UCUM validator</a:t>
            </a:r>
          </a:p>
          <a:p>
            <a:endParaRPr lang="en-US" dirty="0"/>
          </a:p>
          <a:p>
            <a:r>
              <a:rPr lang="en-US" dirty="0" smtClean="0"/>
              <a:t>June 8, 2016, Regenstrief Institute, Indianapolis. </a:t>
            </a:r>
          </a:p>
          <a:p>
            <a:r>
              <a:rPr lang="en-US" dirty="0" smtClean="0"/>
              <a:t>Clem McDonald- Lister Hill Center for Biomedical Communication</a:t>
            </a:r>
            <a:endParaRPr lang="en-US" dirty="0"/>
          </a:p>
        </p:txBody>
      </p:sp>
    </p:spTree>
    <p:extLst>
      <p:ext uri="{BB962C8B-B14F-4D97-AF65-F5344CB8AC3E}">
        <p14:creationId xmlns:p14="http://schemas.microsoft.com/office/powerpoint/2010/main" val="20807080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 of the four sections of HL7 lite</a:t>
            </a:r>
            <a:endParaRPr lang="en-US" dirty="0"/>
          </a:p>
        </p:txBody>
      </p:sp>
      <p:sp>
        <p:nvSpPr>
          <p:cNvPr id="3" name="Content Placeholder 2"/>
          <p:cNvSpPr>
            <a:spLocks noGrp="1"/>
          </p:cNvSpPr>
          <p:nvPr>
            <p:ph idx="1"/>
          </p:nvPr>
        </p:nvSpPr>
        <p:spPr>
          <a:xfrm>
            <a:off x="871728" y="1883664"/>
            <a:ext cx="10774680" cy="5340096"/>
          </a:xfrm>
        </p:spPr>
        <p:txBody>
          <a:bodyPr>
            <a:normAutofit/>
          </a:bodyPr>
          <a:lstStyle/>
          <a:p>
            <a:r>
              <a:rPr lang="en-US" dirty="0" smtClean="0"/>
              <a:t>We have divided the world into simple, complex, structural and pharmacogenomic variants.</a:t>
            </a:r>
          </a:p>
          <a:p>
            <a:r>
              <a:rPr lang="en-US" dirty="0" smtClean="0"/>
              <a:t>The simple variant is a change in the DNA that is contiguous over a small (&lt; 50 nucleotide) range of the genome. Mostly these are changes in one or two nucleotides. A major share of the clinically important ones of these have been assigned a fixed “mutation” number by a pubic resource. NCBI records them in their ClinVar system. COSMIC (for cancer) records them in  their simple mutations </a:t>
            </a:r>
            <a:r>
              <a:rPr lang="en-US" dirty="0" err="1" smtClean="0"/>
              <a:t>talble</a:t>
            </a:r>
            <a:r>
              <a:rPr lang="en-US" dirty="0" smtClean="0"/>
              <a:t>.</a:t>
            </a:r>
          </a:p>
          <a:p>
            <a:r>
              <a:rPr lang="en-US" dirty="0" smtClean="0"/>
              <a:t>Complex variants are those made up of two or  more simple variants. Haplotypes are complex variants.</a:t>
            </a:r>
          </a:p>
        </p:txBody>
      </p:sp>
    </p:spTree>
    <p:extLst>
      <p:ext uri="{BB962C8B-B14F-4D97-AF65-F5344CB8AC3E}">
        <p14:creationId xmlns:p14="http://schemas.microsoft.com/office/powerpoint/2010/main" val="3045825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43051"/>
          </a:xfrm>
        </p:spPr>
        <p:txBody>
          <a:bodyPr/>
          <a:lstStyle/>
          <a:p>
            <a:r>
              <a:rPr lang="en-US" dirty="0" smtClean="0"/>
              <a:t>Overview 3</a:t>
            </a:r>
            <a:endParaRPr lang="en-US" dirty="0"/>
          </a:p>
        </p:txBody>
      </p:sp>
      <p:sp>
        <p:nvSpPr>
          <p:cNvPr id="3" name="Content Placeholder 2"/>
          <p:cNvSpPr>
            <a:spLocks noGrp="1"/>
          </p:cNvSpPr>
          <p:nvPr>
            <p:ph idx="1"/>
          </p:nvPr>
        </p:nvSpPr>
        <p:spPr>
          <a:xfrm>
            <a:off x="838200" y="1408176"/>
            <a:ext cx="10515600" cy="4768787"/>
          </a:xfrm>
        </p:spPr>
        <p:txBody>
          <a:bodyPr>
            <a:normAutofit/>
          </a:bodyPr>
          <a:lstStyle/>
          <a:p>
            <a:r>
              <a:rPr lang="en-US" dirty="0"/>
              <a:t>Structural variants are hose that apply to a contiguous range of nucleotides &gt; 50. These are often huge. </a:t>
            </a:r>
            <a:r>
              <a:rPr lang="en-US" dirty="0" smtClean="0"/>
              <a:t>  (</a:t>
            </a:r>
            <a:r>
              <a:rPr lang="en-US" dirty="0"/>
              <a:t>millions of nucleotides), and include  copy number variants in which  large chunks of DNA are deleted or duplicated. The challenge with such large variants is that their position is only known  to an approximation –say within 10k or a million </a:t>
            </a:r>
            <a:r>
              <a:rPr lang="en-US" dirty="0" smtClean="0"/>
              <a:t>nucleotides. </a:t>
            </a:r>
            <a:r>
              <a:rPr lang="en-US" dirty="0"/>
              <a:t>So it is difficult to assign a </a:t>
            </a:r>
            <a:r>
              <a:rPr lang="en-US" dirty="0" smtClean="0"/>
              <a:t> unique </a:t>
            </a:r>
            <a:r>
              <a:rPr lang="en-US" dirty="0"/>
              <a:t>identifying code </a:t>
            </a:r>
            <a:r>
              <a:rPr lang="en-US" dirty="0" smtClean="0"/>
              <a:t>to them because </a:t>
            </a:r>
            <a:r>
              <a:rPr lang="en-US" dirty="0"/>
              <a:t>any two variant within </a:t>
            </a:r>
            <a:r>
              <a:rPr lang="en-US" dirty="0" smtClean="0"/>
              <a:t>that same </a:t>
            </a:r>
            <a:r>
              <a:rPr lang="en-US" dirty="0"/>
              <a:t>approximation could be very different</a:t>
            </a:r>
            <a:r>
              <a:rPr lang="en-US" dirty="0" smtClean="0"/>
              <a:t>..</a:t>
            </a:r>
          </a:p>
          <a:p>
            <a:r>
              <a:rPr lang="en-US" dirty="0" smtClean="0"/>
              <a:t>The pharmacologic section deals with variants that effect treatments and describes the specific effect on individual drugs.</a:t>
            </a:r>
          </a:p>
          <a:p>
            <a:endParaRPr lang="en-US" dirty="0" smtClean="0"/>
          </a:p>
          <a:p>
            <a:endParaRPr lang="en-US" dirty="0"/>
          </a:p>
        </p:txBody>
      </p:sp>
    </p:spTree>
    <p:extLst>
      <p:ext uri="{BB962C8B-B14F-4D97-AF65-F5344CB8AC3E}">
        <p14:creationId xmlns:p14="http://schemas.microsoft.com/office/powerpoint/2010/main" val="4068250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HL7 v2 “lite’ proposal over view  </a:t>
            </a:r>
            <a:endParaRPr lang="en-US" dirty="0"/>
          </a:p>
        </p:txBody>
      </p:sp>
      <p:sp>
        <p:nvSpPr>
          <p:cNvPr id="3" name="Content Placeholder 2"/>
          <p:cNvSpPr>
            <a:spLocks noGrp="1"/>
          </p:cNvSpPr>
          <p:nvPr>
            <p:ph idx="1"/>
          </p:nvPr>
        </p:nvSpPr>
        <p:spPr/>
        <p:txBody>
          <a:bodyPr/>
          <a:lstStyle/>
          <a:p>
            <a:r>
              <a:rPr lang="en-US" dirty="0" smtClean="0"/>
              <a:t>Accordingly  we  have a “report section” with a LOINC panel for each of these four categories, plus one for the overall content of the report.</a:t>
            </a:r>
          </a:p>
          <a:p>
            <a:r>
              <a:rPr lang="en-US" dirty="0"/>
              <a:t> </a:t>
            </a:r>
            <a:r>
              <a:rPr lang="en-US" dirty="0" smtClean="0"/>
              <a:t>Two of these big panels include a nested panel.</a:t>
            </a:r>
          </a:p>
          <a:p>
            <a:r>
              <a:rPr lang="en-US" dirty="0" smtClean="0"/>
              <a:t>We’ll show these in slides in more detail and then the same content as a live form</a:t>
            </a:r>
          </a:p>
          <a:p>
            <a:endParaRPr lang="en-US" dirty="0"/>
          </a:p>
        </p:txBody>
      </p:sp>
    </p:spTree>
    <p:extLst>
      <p:ext uri="{BB962C8B-B14F-4D97-AF65-F5344CB8AC3E}">
        <p14:creationId xmlns:p14="http://schemas.microsoft.com/office/powerpoint/2010/main" val="3722835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 all report terms </a:t>
            </a:r>
            <a:endParaRPr lang="en-US" dirty="0"/>
          </a:p>
        </p:txBody>
      </p:sp>
      <p:pic>
        <p:nvPicPr>
          <p:cNvPr id="4" name="Content Placeholder 3"/>
          <p:cNvPicPr>
            <a:picLocks noGrp="1" noChangeAspect="1"/>
          </p:cNvPicPr>
          <p:nvPr>
            <p:ph idx="1"/>
          </p:nvPr>
        </p:nvPicPr>
        <p:blipFill>
          <a:blip r:embed="rId2"/>
          <a:stretch>
            <a:fillRect/>
          </a:stretch>
        </p:blipFill>
        <p:spPr>
          <a:xfrm>
            <a:off x="2707884" y="1825625"/>
            <a:ext cx="6776231" cy="4351338"/>
          </a:xfrm>
          <a:prstGeom prst="rect">
            <a:avLst/>
          </a:prstGeom>
        </p:spPr>
      </p:pic>
    </p:spTree>
    <p:extLst>
      <p:ext uri="{BB962C8B-B14F-4D97-AF65-F5344CB8AC3E}">
        <p14:creationId xmlns:p14="http://schemas.microsoft.com/office/powerpoint/2010/main" val="3511600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97469"/>
          </a:xfrm>
        </p:spPr>
        <p:txBody>
          <a:bodyPr>
            <a:normAutofit/>
          </a:bodyPr>
          <a:lstStyle/>
          <a:p>
            <a:pPr algn="ctr"/>
            <a:r>
              <a:rPr lang="en-US" dirty="0" smtClean="0"/>
              <a:t>Attributes  in simple variant panel</a:t>
            </a:r>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1766774" y="889303"/>
            <a:ext cx="8658452" cy="5748932"/>
          </a:xfrm>
          <a:prstGeom prst="rect">
            <a:avLst/>
          </a:prstGeom>
        </p:spPr>
      </p:pic>
    </p:spTree>
    <p:extLst>
      <p:ext uri="{BB962C8B-B14F-4D97-AF65-F5344CB8AC3E}">
        <p14:creationId xmlns:p14="http://schemas.microsoft.com/office/powerpoint/2010/main" val="340607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5767"/>
            <a:ext cx="10515600" cy="1325563"/>
          </a:xfrm>
        </p:spPr>
        <p:txBody>
          <a:bodyPr/>
          <a:lstStyle/>
          <a:p>
            <a:pPr algn="ctr"/>
            <a:r>
              <a:rPr lang="en-US" dirty="0" smtClean="0"/>
              <a:t>Attributes for complex variant panel </a:t>
            </a:r>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1500762" y="775842"/>
            <a:ext cx="9190476" cy="5933333"/>
          </a:xfrm>
          <a:prstGeom prst="rect">
            <a:avLst/>
          </a:prstGeom>
        </p:spPr>
      </p:pic>
    </p:spTree>
    <p:extLst>
      <p:ext uri="{BB962C8B-B14F-4D97-AF65-F5344CB8AC3E}">
        <p14:creationId xmlns:p14="http://schemas.microsoft.com/office/powerpoint/2010/main" val="2230433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0714"/>
          </a:xfrm>
        </p:spPr>
        <p:txBody>
          <a:bodyPr>
            <a:normAutofit fontScale="90000"/>
          </a:bodyPr>
          <a:lstStyle/>
          <a:p>
            <a:r>
              <a:rPr lang="en-US" dirty="0" smtClean="0"/>
              <a:t>Attributes of structural variant panel  </a:t>
            </a:r>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1311768" y="1116171"/>
            <a:ext cx="9333333" cy="4600000"/>
          </a:xfrm>
          <a:prstGeom prst="rect">
            <a:avLst/>
          </a:prstGeom>
        </p:spPr>
      </p:pic>
    </p:spTree>
    <p:extLst>
      <p:ext uri="{BB962C8B-B14F-4D97-AF65-F5344CB8AC3E}">
        <p14:creationId xmlns:p14="http://schemas.microsoft.com/office/powerpoint/2010/main" val="3947830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1161"/>
          </a:xfrm>
        </p:spPr>
        <p:txBody>
          <a:bodyPr/>
          <a:lstStyle/>
          <a:p>
            <a:r>
              <a:rPr lang="en-US" dirty="0" smtClean="0"/>
              <a:t>Attributes of Pharmacogenomic panels</a:t>
            </a:r>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1348381" y="1519476"/>
            <a:ext cx="9495238" cy="3819048"/>
          </a:xfrm>
          <a:prstGeom prst="rect">
            <a:avLst/>
          </a:prstGeom>
        </p:spPr>
      </p:pic>
    </p:spTree>
    <p:extLst>
      <p:ext uri="{BB962C8B-B14F-4D97-AF65-F5344CB8AC3E}">
        <p14:creationId xmlns:p14="http://schemas.microsoft.com/office/powerpoint/2010/main" val="3800267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1325563"/>
          </a:xfrm>
        </p:spPr>
        <p:txBody>
          <a:bodyPr/>
          <a:lstStyle/>
          <a:p>
            <a:pPr algn="ctr"/>
            <a:r>
              <a:rPr lang="en-US" dirty="0" smtClean="0"/>
              <a:t>Before showing live demo Brief overview on relevant NLM widgets</a:t>
            </a:r>
            <a:endParaRPr lang="en-US" dirty="0"/>
          </a:p>
        </p:txBody>
      </p:sp>
      <p:sp>
        <p:nvSpPr>
          <p:cNvPr id="3" name="Content Placeholder 2"/>
          <p:cNvSpPr>
            <a:spLocks noGrp="1"/>
          </p:cNvSpPr>
          <p:nvPr>
            <p:ph idx="1"/>
          </p:nvPr>
        </p:nvSpPr>
        <p:spPr>
          <a:xfrm>
            <a:off x="838200" y="1690688"/>
            <a:ext cx="10515600" cy="4486275"/>
          </a:xfrm>
        </p:spPr>
        <p:txBody>
          <a:bodyPr>
            <a:normAutofit/>
          </a:bodyPr>
          <a:lstStyle/>
          <a:p>
            <a:r>
              <a:rPr lang="en-US" dirty="0" smtClean="0"/>
              <a:t>NLM forms is an JavaScript only opens source, very smart form generator that generates a form from all LIONC panels- We will demo the genomics panel with a live NLM Form</a:t>
            </a:r>
          </a:p>
          <a:p>
            <a:r>
              <a:rPr lang="en-US" dirty="0" smtClean="0"/>
              <a:t>NLM Forms  includes skip logic, nested and repeating panels, validation , autocomplete look ups and connections to external tables and variety of styles  </a:t>
            </a:r>
          </a:p>
          <a:p>
            <a:r>
              <a:rPr lang="en-US" dirty="0"/>
              <a:t>See </a:t>
            </a:r>
            <a:r>
              <a:rPr lang="en-US" dirty="0" smtClean="0"/>
              <a:t>form </a:t>
            </a:r>
            <a:r>
              <a:rPr lang="en-US" dirty="0"/>
              <a:t>demos: </a:t>
            </a:r>
            <a:r>
              <a:rPr lang="en-US" dirty="0">
                <a:hlinkClick r:id="rId2"/>
              </a:rPr>
              <a:t>https://lforms-demo.nlm.nih.gov</a:t>
            </a:r>
            <a:r>
              <a:rPr lang="en-US" dirty="0" smtClean="0">
                <a:hlinkClick r:id="rId2"/>
              </a:rPr>
              <a:t>/</a:t>
            </a:r>
            <a:endParaRPr lang="en-US" dirty="0" smtClean="0"/>
          </a:p>
          <a:p>
            <a:r>
              <a:rPr lang="en-US" dirty="0" smtClean="0"/>
              <a:t>Also have a number of external genetic panels that tie to form </a:t>
            </a:r>
          </a:p>
          <a:p>
            <a:pPr lvl="1"/>
            <a:r>
              <a:rPr lang="en-US" dirty="0">
                <a:hlinkClick r:id="rId3"/>
              </a:rPr>
              <a:t>https://</a:t>
            </a:r>
            <a:r>
              <a:rPr lang="en-US" dirty="0" smtClean="0">
                <a:hlinkClick r:id="rId3"/>
              </a:rPr>
              <a:t>lforms-service.nlm.nih.gov/</a:t>
            </a:r>
            <a:endParaRPr lang="en-US" dirty="0" smtClean="0"/>
          </a:p>
          <a:p>
            <a:r>
              <a:rPr lang="en-US" dirty="0" smtClean="0"/>
              <a:t>Also </a:t>
            </a:r>
            <a:r>
              <a:rPr lang="en-US" dirty="0"/>
              <a:t>have a UCUM units validator </a:t>
            </a:r>
            <a:r>
              <a:rPr lang="en-US" dirty="0" smtClean="0"/>
              <a:t>converter. </a:t>
            </a:r>
            <a:endParaRPr lang="en-US" dirty="0"/>
          </a:p>
          <a:p>
            <a:pPr lvl="1"/>
            <a:endParaRPr lang="en-US" dirty="0"/>
          </a:p>
          <a:p>
            <a:pPr marL="457200" lvl="1" indent="0">
              <a:buNone/>
            </a:pPr>
            <a:endParaRPr lang="en-US" dirty="0" smtClean="0"/>
          </a:p>
          <a:p>
            <a:endParaRPr lang="en-US" dirty="0"/>
          </a:p>
        </p:txBody>
      </p:sp>
    </p:spTree>
    <p:extLst>
      <p:ext uri="{BB962C8B-B14F-4D97-AF65-F5344CB8AC3E}">
        <p14:creationId xmlns:p14="http://schemas.microsoft.com/office/powerpoint/2010/main" val="365422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920" y="182880"/>
            <a:ext cx="10515600" cy="872128"/>
          </a:xfrm>
        </p:spPr>
        <p:txBody>
          <a:bodyPr/>
          <a:lstStyle/>
          <a:p>
            <a:r>
              <a:rPr lang="en-US" dirty="0" smtClean="0"/>
              <a:t>Linkable –searchable tables – so far </a:t>
            </a:r>
            <a:endParaRPr lang="en-US" dirty="0"/>
          </a:p>
        </p:txBody>
      </p:sp>
      <p:pic>
        <p:nvPicPr>
          <p:cNvPr id="4" name="Content Placeholder 3"/>
          <p:cNvPicPr>
            <a:picLocks noGrp="1" noChangeAspect="1"/>
          </p:cNvPicPr>
          <p:nvPr>
            <p:ph idx="1"/>
          </p:nvPr>
        </p:nvPicPr>
        <p:blipFill>
          <a:blip r:embed="rId2"/>
          <a:stretch>
            <a:fillRect/>
          </a:stretch>
        </p:blipFill>
        <p:spPr>
          <a:xfrm>
            <a:off x="1325880" y="1055008"/>
            <a:ext cx="8625840" cy="5741344"/>
          </a:xfrm>
          <a:prstGeom prst="rect">
            <a:avLst/>
          </a:prstGeom>
        </p:spPr>
      </p:pic>
    </p:spTree>
    <p:extLst>
      <p:ext uri="{BB962C8B-B14F-4D97-AF65-F5344CB8AC3E}">
        <p14:creationId xmlns:p14="http://schemas.microsoft.com/office/powerpoint/2010/main" val="1001830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state of the world based on </a:t>
            </a:r>
            <a:r>
              <a:rPr lang="en-US" dirty="0" smtClean="0"/>
              <a:t>request for new LOINC codes  </a:t>
            </a:r>
            <a:r>
              <a:rPr lang="en-US" dirty="0" smtClean="0"/>
              <a:t>from LOINC test kit/instrument </a:t>
            </a:r>
            <a:r>
              <a:rPr lang="en-US" dirty="0" smtClean="0"/>
              <a:t> manufacturers and </a:t>
            </a:r>
            <a:r>
              <a:rPr lang="en-US" dirty="0" smtClean="0"/>
              <a:t>laboratories </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168047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of live forms with autocomplete links to genomic data base</a:t>
            </a:r>
            <a:endParaRPr lang="en-US" dirty="0"/>
          </a:p>
        </p:txBody>
      </p:sp>
      <p:sp>
        <p:nvSpPr>
          <p:cNvPr id="3" name="Content Placeholder 2"/>
          <p:cNvSpPr>
            <a:spLocks noGrp="1"/>
          </p:cNvSpPr>
          <p:nvPr>
            <p:ph sz="half" idx="1"/>
          </p:nvPr>
        </p:nvSpPr>
        <p:spPr/>
        <p:txBody>
          <a:bodyPr/>
          <a:lstStyle/>
          <a:p>
            <a:r>
              <a:rPr lang="en-US" dirty="0" smtClean="0"/>
              <a:t> </a:t>
            </a:r>
            <a:r>
              <a:rPr lang="en-US" u="sng" dirty="0" smtClean="0">
                <a:hlinkClick r:id="rId2"/>
              </a:rPr>
              <a:t>https://lforms-demo.nlm.nih.gov</a:t>
            </a:r>
            <a:endParaRPr lang="en-US" u="sng" dirty="0" smtClean="0"/>
          </a:p>
          <a:p>
            <a:endParaRPr lang="en-US" dirty="0"/>
          </a:p>
        </p:txBody>
      </p:sp>
    </p:spTree>
    <p:extLst>
      <p:ext uri="{BB962C8B-B14F-4D97-AF65-F5344CB8AC3E}">
        <p14:creationId xmlns:p14="http://schemas.microsoft.com/office/powerpoint/2010/main" val="11350514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Show the form builder and UCUM validator bot JavaScript and to be provided Opens Source</a:t>
            </a:r>
            <a:endParaRPr lang="en-US" dirty="0"/>
          </a:p>
        </p:txBody>
      </p:sp>
      <p:sp>
        <p:nvSpPr>
          <p:cNvPr id="5" name="Content Placeholder 4"/>
          <p:cNvSpPr>
            <a:spLocks noGrp="1"/>
          </p:cNvSpPr>
          <p:nvPr>
            <p:ph idx="1"/>
          </p:nvPr>
        </p:nvSpPr>
        <p:spPr/>
        <p:txBody>
          <a:bodyPr>
            <a:normAutofit/>
          </a:bodyPr>
          <a:lstStyle/>
          <a:p>
            <a:r>
              <a:rPr lang="en-US" dirty="0" smtClean="0"/>
              <a:t>Form Builder</a:t>
            </a:r>
          </a:p>
          <a:p>
            <a:pPr lvl="1"/>
            <a:r>
              <a:rPr lang="en-US" dirty="0"/>
              <a:t>url: </a:t>
            </a:r>
            <a:r>
              <a:rPr lang="en-US" dirty="0">
                <a:hlinkClick r:id="rId2"/>
              </a:rPr>
              <a:t>https://</a:t>
            </a:r>
            <a:r>
              <a:rPr lang="en-US" dirty="0" smtClean="0">
                <a:hlinkClick r:id="rId2"/>
              </a:rPr>
              <a:t>lforms-formbuilder.nlm.nih.gov</a:t>
            </a:r>
            <a:endParaRPr lang="en-US" dirty="0" smtClean="0"/>
          </a:p>
          <a:p>
            <a:pPr lvl="1"/>
            <a:r>
              <a:rPr lang="en-US" dirty="0" smtClean="0"/>
              <a:t>For short term has a user ID and password will hand it out by voice . Under construction – so may not always be operative</a:t>
            </a:r>
            <a:endParaRPr lang="en-US" dirty="0"/>
          </a:p>
          <a:p>
            <a:pPr marL="457200" lvl="1" indent="0">
              <a:buNone/>
            </a:pPr>
            <a:endParaRPr lang="en-US" dirty="0" smtClean="0"/>
          </a:p>
          <a:p>
            <a:r>
              <a:rPr lang="en-US" dirty="0" smtClean="0"/>
              <a:t>URL for UCUM validator</a:t>
            </a:r>
          </a:p>
          <a:p>
            <a:pPr lvl="1"/>
            <a:r>
              <a:rPr lang="en-US" dirty="0" smtClean="0"/>
              <a:t>Also under construction and not yet fully polished </a:t>
            </a:r>
          </a:p>
          <a:p>
            <a:pPr lvl="1"/>
            <a:r>
              <a:rPr lang="en-US" dirty="0" smtClean="0"/>
              <a:t>http</a:t>
            </a:r>
            <a:r>
              <a:rPr lang="en-US" dirty="0"/>
              <a:t>://lhncbc.github.io/ucum-lhc/</a:t>
            </a:r>
          </a:p>
          <a:p>
            <a:endParaRPr lang="en-US" dirty="0"/>
          </a:p>
        </p:txBody>
      </p:sp>
    </p:spTree>
    <p:extLst>
      <p:ext uri="{BB962C8B-B14F-4D97-AF65-F5344CB8AC3E}">
        <p14:creationId xmlns:p14="http://schemas.microsoft.com/office/powerpoint/2010/main" val="2115776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 about the NLM  form generator and autocomplete services 1</a:t>
            </a:r>
            <a:endParaRPr lang="en-US" dirty="0"/>
          </a:p>
        </p:txBody>
      </p:sp>
      <p:sp>
        <p:nvSpPr>
          <p:cNvPr id="3" name="Content Placeholder 2"/>
          <p:cNvSpPr>
            <a:spLocks noGrp="1"/>
          </p:cNvSpPr>
          <p:nvPr>
            <p:ph idx="1"/>
          </p:nvPr>
        </p:nvSpPr>
        <p:spPr>
          <a:xfrm>
            <a:off x="838200" y="1418253"/>
            <a:ext cx="10515600" cy="5113176"/>
          </a:xfrm>
        </p:spPr>
        <p:txBody>
          <a:bodyPr>
            <a:normAutofit fontScale="85000" lnSpcReduction="20000"/>
          </a:bodyPr>
          <a:lstStyle/>
          <a:p>
            <a:pPr marL="0" indent="0">
              <a:buNone/>
            </a:pPr>
            <a:r>
              <a:rPr lang="en-US" dirty="0"/>
              <a:t> </a:t>
            </a:r>
          </a:p>
          <a:p>
            <a:r>
              <a:rPr lang="en-US" dirty="0"/>
              <a:t>An overview page for the project is here:</a:t>
            </a:r>
          </a:p>
          <a:p>
            <a:r>
              <a:rPr lang="en-US" dirty="0"/>
              <a:t>   </a:t>
            </a:r>
            <a:r>
              <a:rPr lang="en-US" u="sng" dirty="0">
                <a:hlinkClick r:id="rId2"/>
              </a:rPr>
              <a:t>http://lhncbc.nlm.nih.gov/project/lforms</a:t>
            </a:r>
            <a:endParaRPr lang="en-US" dirty="0"/>
          </a:p>
          <a:p>
            <a:r>
              <a:rPr lang="en-US" dirty="0" smtClean="0"/>
              <a:t>There </a:t>
            </a:r>
            <a:r>
              <a:rPr lang="en-US" dirty="0"/>
              <a:t>is demo showing LForms rendering various forms here:</a:t>
            </a:r>
          </a:p>
          <a:p>
            <a:r>
              <a:rPr lang="en-US" dirty="0"/>
              <a:t>   </a:t>
            </a:r>
            <a:r>
              <a:rPr lang="en-US" u="sng" dirty="0">
                <a:hlinkClick r:id="rId3"/>
              </a:rPr>
              <a:t>https://lforms-demo.nlm.nih.gov/</a:t>
            </a:r>
            <a:endParaRPr lang="en-US" dirty="0"/>
          </a:p>
          <a:p>
            <a:r>
              <a:rPr lang="en-US" dirty="0" smtClean="0"/>
              <a:t>LForms </a:t>
            </a:r>
            <a:r>
              <a:rPr lang="en-US" dirty="0"/>
              <a:t>uses a field autocompleter package built in-house, demos for which can be seen here:</a:t>
            </a:r>
          </a:p>
          <a:p>
            <a:r>
              <a:rPr lang="en-US" dirty="0"/>
              <a:t>   </a:t>
            </a:r>
            <a:r>
              <a:rPr lang="en-US" u="sng" dirty="0">
                <a:hlinkClick r:id="rId4"/>
              </a:rPr>
              <a:t>http://lhncbc.github.io/autocomplete-lhc/</a:t>
            </a:r>
            <a:endParaRPr lang="en-US" dirty="0"/>
          </a:p>
          <a:p>
            <a:r>
              <a:rPr lang="en-US" dirty="0" smtClean="0"/>
              <a:t>The </a:t>
            </a:r>
            <a:r>
              <a:rPr lang="en-US" dirty="0"/>
              <a:t>autocompleter list can come from a URL whose parameters and response meet certain requirements.   We have several examples of data sources (e.g. a drug ingredient list) that can be used with the autocompleter on our </a:t>
            </a:r>
            <a:r>
              <a:rPr lang="en-US" dirty="0" smtClean="0"/>
              <a:t>“LForms-service</a:t>
            </a:r>
            <a:r>
              <a:rPr lang="en-US" dirty="0"/>
              <a:t>” website, here:</a:t>
            </a:r>
          </a:p>
          <a:p>
            <a:r>
              <a:rPr lang="en-US" dirty="0"/>
              <a:t>   </a:t>
            </a:r>
            <a:r>
              <a:rPr lang="en-US" u="sng" dirty="0">
                <a:hlinkClick r:id="rId5"/>
              </a:rPr>
              <a:t>https://lforms-service.nlm.nih.gov/</a:t>
            </a:r>
            <a:endParaRPr lang="en-US" dirty="0"/>
          </a:p>
          <a:p>
            <a:r>
              <a:rPr lang="en-US" dirty="0"/>
              <a:t>That page also lists the parameter and output requirements for URLs the autocompleter can use</a:t>
            </a:r>
            <a:r>
              <a:rPr lang="en-US" dirty="0" smtClean="0"/>
              <a:t>.</a:t>
            </a:r>
            <a:endParaRPr lang="en-US" dirty="0"/>
          </a:p>
          <a:p>
            <a:endParaRPr lang="en-US" dirty="0"/>
          </a:p>
        </p:txBody>
      </p:sp>
    </p:spTree>
    <p:extLst>
      <p:ext uri="{BB962C8B-B14F-4D97-AF65-F5344CB8AC3E}">
        <p14:creationId xmlns:p14="http://schemas.microsoft.com/office/powerpoint/2010/main" val="3703682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Kinds of molecular genetic tests </a:t>
            </a:r>
            <a:r>
              <a:rPr lang="en-US" dirty="0" smtClean="0"/>
              <a:t>now in </a:t>
            </a:r>
            <a:r>
              <a:rPr lang="en-US" dirty="0" smtClean="0"/>
              <a:t>LOINC</a:t>
            </a:r>
            <a:endParaRPr lang="en-US" dirty="0"/>
          </a:p>
        </p:txBody>
      </p:sp>
      <p:sp>
        <p:nvSpPr>
          <p:cNvPr id="4" name="Content Placeholder 3"/>
          <p:cNvSpPr>
            <a:spLocks noGrp="1"/>
          </p:cNvSpPr>
          <p:nvPr>
            <p:ph idx="1"/>
          </p:nvPr>
        </p:nvSpPr>
        <p:spPr>
          <a:xfrm>
            <a:off x="838200" y="1354137"/>
            <a:ext cx="10515600" cy="4351338"/>
          </a:xfrm>
        </p:spPr>
        <p:txBody>
          <a:bodyPr>
            <a:normAutofit/>
          </a:bodyPr>
          <a:lstStyle/>
          <a:p>
            <a:r>
              <a:rPr lang="en-US" dirty="0" smtClean="0"/>
              <a:t>LOINC gets lots of requests for but increasingly new tests are genetic</a:t>
            </a:r>
          </a:p>
          <a:p>
            <a:r>
              <a:rPr lang="en-US" dirty="0" smtClean="0"/>
              <a:t>There are three kinds:</a:t>
            </a:r>
          </a:p>
          <a:p>
            <a:r>
              <a:rPr lang="en-US" dirty="0" smtClean="0"/>
              <a:t>1) Those that report the presence/absence or quantity of a specific genetic finding  : </a:t>
            </a:r>
          </a:p>
          <a:p>
            <a:pPr lvl="2"/>
            <a:r>
              <a:rPr lang="en-US" dirty="0" smtClean="0">
                <a:effectLst/>
              </a:rPr>
              <a:t>53761-3 </a:t>
            </a:r>
            <a:r>
              <a:rPr lang="en-US" dirty="0" smtClean="0"/>
              <a:t> </a:t>
            </a:r>
            <a:r>
              <a:rPr lang="en-US" dirty="0" smtClean="0">
                <a:effectLst/>
              </a:rPr>
              <a:t>JAK2 gene p.V617F mutant/​Normal reported as %</a:t>
            </a:r>
          </a:p>
          <a:p>
            <a:pPr lvl="2"/>
            <a:r>
              <a:rPr lang="en-US" dirty="0" smtClean="0"/>
              <a:t>49631-5	ATN1 gene allele 1.CAG repeats – reported as a number</a:t>
            </a:r>
          </a:p>
          <a:p>
            <a:pPr lvl="2"/>
            <a:r>
              <a:rPr lang="en-US" dirty="0" smtClean="0"/>
              <a:t>24475-6	F2 gene c.20210G&gt;A [Presence] – reported as presence or absence</a:t>
            </a:r>
          </a:p>
          <a:p>
            <a:pPr lvl="2"/>
            <a:r>
              <a:rPr lang="en-US" dirty="0" smtClean="0"/>
              <a:t>58416-9	MLH1 gene methylation [Presence] – Reported as presence or absence </a:t>
            </a:r>
          </a:p>
          <a:p>
            <a:pPr lvl="1"/>
            <a:endParaRPr lang="en-US" dirty="0" smtClean="0"/>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28570439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molecular genetic tests in LOINC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2) Those that report upper level interpretation of many lower level  genetic findings</a:t>
            </a:r>
          </a:p>
          <a:p>
            <a:pPr lvl="1"/>
            <a:r>
              <a:rPr lang="en-US" dirty="0" smtClean="0"/>
              <a:t>Examples:</a:t>
            </a:r>
          </a:p>
          <a:p>
            <a:pPr lvl="2"/>
            <a:r>
              <a:rPr lang="en-US" dirty="0" smtClean="0"/>
              <a:t>77354-9	Noninvasive colorectal cancer DNA and occult blood screening [Presence] in Stool ( Measures 12+ genes and occult blood – generates a logistic regression equation and report yes/no (High risk or not) –The Cologuard test</a:t>
            </a:r>
          </a:p>
          <a:p>
            <a:pPr lvl="2"/>
            <a:r>
              <a:rPr lang="en-US" dirty="0" smtClean="0"/>
              <a:t>Five different maternal  cell free plasma (non invasive) prenatal screening test report a variety of categorical or quantitative results inferred from the genetic testing</a:t>
            </a:r>
          </a:p>
          <a:p>
            <a:pPr lvl="3"/>
            <a:r>
              <a:rPr lang="en-US" dirty="0" smtClean="0"/>
              <a:t>77354-9	Noninvasive colorectal cancer DNA and occult blood screening [Presence] in Stool</a:t>
            </a:r>
          </a:p>
          <a:p>
            <a:pPr lvl="3"/>
            <a:r>
              <a:rPr lang="en-US" dirty="0" smtClean="0"/>
              <a:t>75601-5	Fetal 1p36 deletion risk [Likelihood] based on Plasma cell-free+WBC DNA by Dosage of chromosome-specific cfDNA [targetted] –reports a likelihood.</a:t>
            </a:r>
          </a:p>
          <a:p>
            <a:pPr lvl="3"/>
            <a:r>
              <a:rPr lang="en-US" dirty="0" smtClean="0"/>
              <a:t>75982-9	Fetal Chromosome 18 triso my [Presence] based on Plasma cell-free DNA by Dosage of chromosome-specific cfDNA –reports aneuploidy, aneuploidy suspected, aneuploidy detected</a:t>
            </a:r>
          </a:p>
          <a:p>
            <a:pPr lvl="3"/>
            <a:r>
              <a:rPr lang="en-US" dirty="0" smtClean="0"/>
              <a:t>77021-4	Fetal Y chromosome [Presence] based on Plasma cell-free DNA by Sequencing – reports detected(it’s a boy), not detected, not ordered (parents did not wan to know_</a:t>
            </a:r>
          </a:p>
          <a:p>
            <a:pPr lvl="3"/>
            <a:endParaRPr lang="en-US" dirty="0" smtClean="0"/>
          </a:p>
          <a:p>
            <a:pPr lvl="3"/>
            <a:endParaRPr lang="en-US" dirty="0" smtClean="0"/>
          </a:p>
          <a:p>
            <a:pPr lvl="3"/>
            <a:endParaRPr lang="en-US" dirty="0" smtClean="0"/>
          </a:p>
          <a:p>
            <a:pPr lvl="2"/>
            <a:endParaRPr lang="en-US" dirty="0" smtClean="0"/>
          </a:p>
          <a:p>
            <a:pPr lvl="2"/>
            <a:endParaRPr lang="en-US" dirty="0" smtClean="0"/>
          </a:p>
          <a:p>
            <a:pPr lvl="2"/>
            <a:endParaRPr lang="en-US" dirty="0" smtClean="0"/>
          </a:p>
          <a:p>
            <a:endParaRPr lang="en-US" dirty="0" smtClean="0"/>
          </a:p>
          <a:p>
            <a:endParaRPr lang="en-US" dirty="0"/>
          </a:p>
        </p:txBody>
      </p:sp>
    </p:spTree>
    <p:extLst>
      <p:ext uri="{BB962C8B-B14F-4D97-AF65-F5344CB8AC3E}">
        <p14:creationId xmlns:p14="http://schemas.microsoft.com/office/powerpoint/2010/main" val="3580158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molecular genetic tests in LOINC 3</a:t>
            </a:r>
            <a:endParaRPr lang="en-US" dirty="0"/>
          </a:p>
        </p:txBody>
      </p:sp>
      <p:sp>
        <p:nvSpPr>
          <p:cNvPr id="3" name="Content Placeholder 2"/>
          <p:cNvSpPr>
            <a:spLocks noGrp="1"/>
          </p:cNvSpPr>
          <p:nvPr>
            <p:ph idx="1"/>
          </p:nvPr>
        </p:nvSpPr>
        <p:spPr/>
        <p:txBody>
          <a:bodyPr>
            <a:normAutofit/>
          </a:bodyPr>
          <a:lstStyle/>
          <a:p>
            <a:r>
              <a:rPr lang="en-US" dirty="0" smtClean="0"/>
              <a:t>3) Those that ask for a LIONC code to serve as a  label for the order and the narrative report that carries the human readable results</a:t>
            </a:r>
          </a:p>
          <a:p>
            <a:pPr lvl="1"/>
            <a:r>
              <a:rPr lang="en-US" dirty="0" smtClean="0"/>
              <a:t>These are, almost all, described as “mutation analysis” of one or more named genes or class of genes and are of four major types:. a 1) targeted a fixed set of mutations  2) Targeted at a set of mutations known to be present in a fame member, 3) full gene mutations (Sequencing) and  4) deletions and duplications –that go beyond usual “Mutation” reporting</a:t>
            </a:r>
            <a:r>
              <a:rPr lang="en-US" dirty="0" smtClean="0"/>
              <a:t>.</a:t>
            </a:r>
          </a:p>
          <a:p>
            <a:pPr marL="457200" lvl="1" indent="0">
              <a:buNone/>
            </a:pPr>
            <a:endParaRPr lang="en-US" dirty="0" smtClean="0"/>
          </a:p>
          <a:p>
            <a:pPr marL="457200" lvl="1" indent="0">
              <a:buNone/>
            </a:pPr>
            <a:endParaRPr lang="en-US" dirty="0" smtClean="0"/>
          </a:p>
          <a:p>
            <a:pPr marL="457200" lvl="1" indent="0">
              <a:buNone/>
            </a:pPr>
            <a:r>
              <a:rPr lang="en-US" dirty="0" smtClean="0"/>
              <a:t>.</a:t>
            </a:r>
            <a:endParaRPr lang="en-US" dirty="0" smtClean="0"/>
          </a:p>
          <a:p>
            <a:pPr marL="457200" lvl="1" indent="0">
              <a:buNone/>
            </a:pPr>
            <a:r>
              <a:rPr lang="en-US" dirty="0" smtClean="0"/>
              <a:t> </a:t>
            </a:r>
            <a:endParaRPr lang="en-US" dirty="0"/>
          </a:p>
        </p:txBody>
      </p:sp>
    </p:spTree>
    <p:extLst>
      <p:ext uri="{BB962C8B-B14F-4D97-AF65-F5344CB8AC3E}">
        <p14:creationId xmlns:p14="http://schemas.microsoft.com/office/powerpoint/2010/main" val="2667376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675" y="207963"/>
            <a:ext cx="10515600" cy="1325563"/>
          </a:xfrm>
        </p:spPr>
        <p:txBody>
          <a:bodyPr>
            <a:normAutofit fontScale="90000"/>
          </a:bodyPr>
          <a:lstStyle/>
          <a:p>
            <a:r>
              <a:rPr lang="en-US" dirty="0" smtClean="0"/>
              <a:t>Examples of the  last category taken from more </a:t>
            </a:r>
            <a:r>
              <a:rPr lang="en-US" dirty="0" smtClean="0"/>
              <a:t>than 450 </a:t>
            </a:r>
            <a:r>
              <a:rPr lang="en-US" dirty="0" smtClean="0"/>
              <a:t> such</a:t>
            </a:r>
            <a:r>
              <a:rPr lang="en-US" dirty="0" smtClean="0"/>
              <a:t/>
            </a:r>
            <a:br>
              <a:rPr lang="en-US" dirty="0" smtClean="0"/>
            </a:br>
            <a:endParaRPr lang="en-US" dirty="0"/>
          </a:p>
        </p:txBody>
      </p:sp>
      <p:sp>
        <p:nvSpPr>
          <p:cNvPr id="5" name="Content Placeholder 4"/>
          <p:cNvSpPr>
            <a:spLocks noGrp="1"/>
          </p:cNvSpPr>
          <p:nvPr>
            <p:ph idx="1"/>
          </p:nvPr>
        </p:nvSpPr>
        <p:spPr>
          <a:xfrm>
            <a:off x="976313" y="1228725"/>
            <a:ext cx="10515600" cy="5629275"/>
          </a:xfrm>
        </p:spPr>
        <p:txBody>
          <a:bodyPr>
            <a:normAutofit fontScale="32500" lnSpcReduction="20000"/>
          </a:bodyPr>
          <a:lstStyle/>
          <a:p>
            <a:r>
              <a:rPr lang="en-US" sz="4900" dirty="0" smtClean="0"/>
              <a:t>50623-8	AS gene mutation analysis &lt;Snip&gt;][targeted]</a:t>
            </a:r>
          </a:p>
          <a:p>
            <a:r>
              <a:rPr lang="en-US" sz="4900" dirty="0" smtClean="0"/>
              <a:t>35466-2	AS+PWS gene mutation analysis &lt;Snip&gt;] [targeted]</a:t>
            </a:r>
          </a:p>
          <a:p>
            <a:r>
              <a:rPr lang="en-US" sz="4900" dirty="0" smtClean="0"/>
              <a:t>46990-8	ASPA gene mutation analysis &lt;Snip&gt;] [targeted]</a:t>
            </a:r>
          </a:p>
          <a:p>
            <a:r>
              <a:rPr lang="en-US" sz="4900" dirty="0" smtClean="0"/>
              <a:t>77072-7	ATP5A1 gene full mutation analysis &lt;&lt;Snip&gt;] by Sequencing</a:t>
            </a:r>
          </a:p>
          <a:p>
            <a:r>
              <a:rPr lang="en-US" sz="4900" dirty="0" smtClean="0"/>
              <a:t>77073-5	ATP5A1 gene mutation analysis limited to known familial mutations &lt;Snip&gt;]</a:t>
            </a:r>
          </a:p>
          <a:p>
            <a:r>
              <a:rPr lang="en-US" sz="4900" dirty="0" smtClean="0"/>
              <a:t>34659-3	ATP7A gene mutation analysis &lt;Snip&gt;] [targeted]</a:t>
            </a:r>
          </a:p>
          <a:p>
            <a:r>
              <a:rPr lang="en-US" sz="4900" dirty="0" smtClean="0"/>
              <a:t>51756-5	ATP7B gene mutation analysis &lt;Snip&gt;] [targeted]</a:t>
            </a:r>
          </a:p>
          <a:p>
            <a:r>
              <a:rPr lang="en-US" sz="4900" dirty="0" smtClean="0"/>
              <a:t>75382-2	ATP7B gene mutation analysis limited to known familial mutations &lt;Snip&gt;]</a:t>
            </a:r>
          </a:p>
          <a:p>
            <a:r>
              <a:rPr lang="en-US" sz="4900" dirty="0" smtClean="0"/>
              <a:t>75734-4	AXIN2 gene deletion+duplication and full mutation analysis &lt;Snip&gt;] by sequencing</a:t>
            </a:r>
          </a:p>
          <a:p>
            <a:r>
              <a:rPr lang="en-US" sz="4900" dirty="0" smtClean="0"/>
              <a:t>75733-6	AXIN2 gene mutation analysis limited to known familial mutations &lt;Snip&gt;] </a:t>
            </a:r>
          </a:p>
          <a:p>
            <a:r>
              <a:rPr lang="en-US" sz="4900" dirty="0" smtClean="0"/>
              <a:t>41743-6	BBS1 gene mutation analysis &lt;Snip&gt;] [tagetted]</a:t>
            </a:r>
          </a:p>
          <a:p>
            <a:r>
              <a:rPr lang="en-US" sz="4900" dirty="0" smtClean="0"/>
              <a:t>48598-7	BBS2 gene mutation analysis &lt;Snip&gt;] [targeted]</a:t>
            </a:r>
          </a:p>
          <a:p>
            <a:r>
              <a:rPr lang="en-US" sz="4900" dirty="0" smtClean="0"/>
              <a:t>47397-5	BCS1L gene mutation analysis &lt;Snip&gt;] [targeted]</a:t>
            </a:r>
          </a:p>
          <a:p>
            <a:r>
              <a:rPr lang="en-US" sz="4900" dirty="0" smtClean="0"/>
              <a:t>44701-1	BHD gene mutation analysis &lt;Snip&gt;] [targeted]</a:t>
            </a:r>
          </a:p>
          <a:p>
            <a:r>
              <a:rPr lang="en-US" sz="4900" dirty="0" smtClean="0"/>
              <a:t>46991-6	BLM gene mutation analysis &lt;Snip&gt;] [targeted]</a:t>
            </a:r>
          </a:p>
          <a:p>
            <a:r>
              <a:rPr lang="en-US" sz="4900" dirty="0" smtClean="0"/>
              <a:t>75735-1	BMPR1A gene mutation analysis limited to known familial mutations &lt;Snip&gt;] [targeted]</a:t>
            </a:r>
          </a:p>
          <a:p>
            <a:r>
              <a:rPr lang="en-US" sz="4900" dirty="0" smtClean="0"/>
              <a:t>53844-7	BRAF gene mutation analysis &lt;Snip&gt;] [targeted]</a:t>
            </a:r>
          </a:p>
          <a:p>
            <a:r>
              <a:rPr lang="en-US" sz="4900" dirty="0" smtClean="0"/>
              <a:t>50995-0	BRCA1+BRCA2 gene mutation analysis &lt;Snip&gt;] [targeted]</a:t>
            </a:r>
          </a:p>
          <a:p>
            <a:endParaRPr lang="en-US" dirty="0"/>
          </a:p>
        </p:txBody>
      </p:sp>
    </p:spTree>
    <p:extLst>
      <p:ext uri="{BB962C8B-B14F-4D97-AF65-F5344CB8AC3E}">
        <p14:creationId xmlns:p14="http://schemas.microsoft.com/office/powerpoint/2010/main" val="3456945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targets for the HL7 lite</a:t>
            </a:r>
            <a:endParaRPr lang="en-US" dirty="0"/>
          </a:p>
        </p:txBody>
      </p:sp>
      <p:sp>
        <p:nvSpPr>
          <p:cNvPr id="3" name="Content Placeholder 2"/>
          <p:cNvSpPr>
            <a:spLocks noGrp="1"/>
          </p:cNvSpPr>
          <p:nvPr>
            <p:ph idx="1"/>
          </p:nvPr>
        </p:nvSpPr>
        <p:spPr/>
        <p:txBody>
          <a:bodyPr/>
          <a:lstStyle/>
          <a:p>
            <a:r>
              <a:rPr lang="en-US" dirty="0" smtClean="0"/>
              <a:t>The last category of tests- the mutation analyses test</a:t>
            </a:r>
          </a:p>
          <a:p>
            <a:r>
              <a:rPr lang="en-US" dirty="0"/>
              <a:t> </a:t>
            </a:r>
            <a:r>
              <a:rPr lang="en-US" dirty="0" smtClean="0"/>
              <a:t>The narrative carries most of the content that a computer would like to have for analyses</a:t>
            </a:r>
          </a:p>
          <a:p>
            <a:r>
              <a:rPr lang="en-US" dirty="0" smtClean="0"/>
              <a:t>We want a way to generate that information in a structured form as add-on’s  to the full narrative (PDF) report.</a:t>
            </a:r>
          </a:p>
          <a:p>
            <a:r>
              <a:rPr lang="en-US" dirty="0"/>
              <a:t>The goal of this project is to make it easy for labs to add a bit of structure to their narrative, via extra OBX’s</a:t>
            </a:r>
          </a:p>
          <a:p>
            <a:endParaRPr lang="en-US" dirty="0"/>
          </a:p>
        </p:txBody>
      </p:sp>
    </p:spTree>
    <p:extLst>
      <p:ext uri="{BB962C8B-B14F-4D97-AF65-F5344CB8AC3E}">
        <p14:creationId xmlns:p14="http://schemas.microsoft.com/office/powerpoint/2010/main" val="2368500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back ground and direction- Just starting to use these features</a:t>
            </a:r>
            <a:endParaRPr lang="en-US" dirty="0"/>
          </a:p>
        </p:txBody>
      </p:sp>
      <p:sp>
        <p:nvSpPr>
          <p:cNvPr id="3" name="Content Placeholder 2"/>
          <p:cNvSpPr>
            <a:spLocks noGrp="1"/>
          </p:cNvSpPr>
          <p:nvPr>
            <p:ph idx="1"/>
          </p:nvPr>
        </p:nvSpPr>
        <p:spPr/>
        <p:txBody>
          <a:bodyPr>
            <a:normAutofit/>
          </a:bodyPr>
          <a:lstStyle/>
          <a:p>
            <a:r>
              <a:rPr lang="en-US" dirty="0" smtClean="0"/>
              <a:t>LOINC has a </a:t>
            </a:r>
            <a:r>
              <a:rPr lang="en-US" dirty="0" smtClean="0"/>
              <a:t>field in he term record for ask-at-order entry questions. One or more ask at order entry panels can be linked to a test via this field.</a:t>
            </a:r>
            <a:endParaRPr lang="en-US" dirty="0" smtClean="0"/>
          </a:p>
          <a:p>
            <a:r>
              <a:rPr lang="en-US" dirty="0" smtClean="0"/>
              <a:t>LOINC has another field for linking one or more panels of  terms to an existing parent term without having to create a new panel for each specific test. Have used this to attach the usual report sections to all radiology reports. </a:t>
            </a:r>
            <a:endParaRPr lang="en-US" dirty="0" smtClean="0"/>
          </a:p>
          <a:p>
            <a:r>
              <a:rPr lang="en-US" dirty="0" smtClean="0"/>
              <a:t>Will eventually create specialization of the genomic panel I will describe shortly, that could be attached to existing genetic mutation analyses</a:t>
            </a:r>
            <a:r>
              <a:rPr lang="en-US" dirty="0" smtClean="0"/>
              <a:t> tests</a:t>
            </a:r>
            <a:endParaRPr lang="en-US" dirty="0"/>
          </a:p>
        </p:txBody>
      </p:sp>
    </p:spTree>
    <p:extLst>
      <p:ext uri="{BB962C8B-B14F-4D97-AF65-F5344CB8AC3E}">
        <p14:creationId xmlns:p14="http://schemas.microsoft.com/office/powerpoint/2010/main" val="1227001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0261"/>
            <a:ext cx="10515600" cy="1325563"/>
          </a:xfrm>
        </p:spPr>
        <p:txBody>
          <a:bodyPr/>
          <a:lstStyle/>
          <a:p>
            <a:r>
              <a:rPr lang="en-US" dirty="0" smtClean="0"/>
              <a:t>Overview 1</a:t>
            </a:r>
            <a:endParaRPr lang="en-US" dirty="0"/>
          </a:p>
        </p:txBody>
      </p:sp>
      <p:sp>
        <p:nvSpPr>
          <p:cNvPr id="3" name="Content Placeholder 2"/>
          <p:cNvSpPr>
            <a:spLocks noGrp="1"/>
          </p:cNvSpPr>
          <p:nvPr>
            <p:ph idx="1"/>
          </p:nvPr>
        </p:nvSpPr>
        <p:spPr>
          <a:xfrm>
            <a:off x="838200" y="1280160"/>
            <a:ext cx="10957560" cy="5303520"/>
          </a:xfrm>
        </p:spPr>
        <p:txBody>
          <a:bodyPr>
            <a:normAutofit fontScale="55000" lnSpcReduction="20000"/>
          </a:bodyPr>
          <a:lstStyle/>
          <a:p>
            <a:r>
              <a:rPr lang="en-US" sz="4400" dirty="0" smtClean="0"/>
              <a:t>Specifying a genetic variation requires:</a:t>
            </a:r>
          </a:p>
          <a:p>
            <a:r>
              <a:rPr lang="en-US" sz="4400" dirty="0" smtClean="0"/>
              <a:t>1) a reference sequence.- a large chunk of DNA to which the tested sample is compared. These are almost always recorded as IDs that link to a data base that provides access to the full sequence and attributes about it. The two major public sources of reference sequences are NCBI, and Ensembl </a:t>
            </a:r>
          </a:p>
          <a:p>
            <a:r>
              <a:rPr lang="en-US" sz="4400" dirty="0" smtClean="0"/>
              <a:t>2) A specification of how the sample being analyze differs from the reference sequence at a given location. </a:t>
            </a:r>
          </a:p>
          <a:p>
            <a:r>
              <a:rPr lang="en-US" sz="4400" dirty="0" smtClean="0"/>
              <a:t>HGVS- is a syntax for specifying variations. Can be expressed at the transcript level (in which the non coding regions are stripped out) at the genomic level or at the protein level.  In its simplest form it shows a number (The location) the normal string and the what it changed to  .g   c.275A&gt;C.  S</a:t>
            </a:r>
          </a:p>
          <a:p>
            <a:r>
              <a:rPr lang="en-US" sz="4400" dirty="0" smtClean="0"/>
              <a:t>Some experts criticize HGVS, but it is elegant, compact and used  I almost every clinical report.  Now there is  a good validator (</a:t>
            </a:r>
            <a:r>
              <a:rPr lang="en-US" sz="4400" dirty="0" err="1" smtClean="0"/>
              <a:t>Mutalyzer</a:t>
            </a:r>
            <a:r>
              <a:rPr lang="en-US" sz="4400" dirty="0" smtClean="0"/>
              <a:t>)</a:t>
            </a:r>
          </a:p>
          <a:p>
            <a:r>
              <a:rPr lang="en-US" sz="4400" dirty="0" smtClean="0"/>
              <a:t>ISCN is another syntax that is designed for cytogenetic  abnormalities and large structural variations. </a:t>
            </a:r>
          </a:p>
          <a:p>
            <a:endParaRPr lang="en-US" dirty="0"/>
          </a:p>
          <a:p>
            <a:pPr lvl="1"/>
            <a:endParaRPr lang="en-US" dirty="0" smtClean="0"/>
          </a:p>
          <a:p>
            <a:pPr marL="914400" lvl="2" indent="0">
              <a:buNone/>
            </a:pPr>
            <a:r>
              <a:rPr lang="en-US" dirty="0"/>
              <a:t> </a:t>
            </a:r>
          </a:p>
        </p:txBody>
      </p:sp>
    </p:spTree>
    <p:extLst>
      <p:ext uri="{BB962C8B-B14F-4D97-AF65-F5344CB8AC3E}">
        <p14:creationId xmlns:p14="http://schemas.microsoft.com/office/powerpoint/2010/main" val="1751411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3287</TotalTime>
  <Words>1142</Words>
  <Application>Microsoft Office PowerPoint</Application>
  <PresentationFormat>Widescreen</PresentationFormat>
  <Paragraphs>122</Paragraphs>
  <Slides>22</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Over view of proposed HL7 V2 genetics message</vt:lpstr>
      <vt:lpstr>Current state of the world based on request for new LOINC codes  from LOINC test kit/instrument  manufacturers and laboratories </vt:lpstr>
      <vt:lpstr>Kinds of molecular genetic tests now in LOINC</vt:lpstr>
      <vt:lpstr>Kinds of molecular genetic tests in LOINC 2</vt:lpstr>
      <vt:lpstr>Kinds of molecular genetic tests in LOINC 3</vt:lpstr>
      <vt:lpstr>Examples of the  last category taken from more than 450  such </vt:lpstr>
      <vt:lpstr>Our targets for the HL7 lite</vt:lpstr>
      <vt:lpstr>Some back ground and direction- Just starting to use these features</vt:lpstr>
      <vt:lpstr>Overview 1</vt:lpstr>
      <vt:lpstr>Division of the four sections of HL7 lite</vt:lpstr>
      <vt:lpstr>Overview 3</vt:lpstr>
      <vt:lpstr>HL7 v2 “lite’ proposal over view  </vt:lpstr>
      <vt:lpstr>Over all report terms </vt:lpstr>
      <vt:lpstr>Attributes  in simple variant panel</vt:lpstr>
      <vt:lpstr>Attributes for complex variant panel </vt:lpstr>
      <vt:lpstr>Attributes of structural variant panel  </vt:lpstr>
      <vt:lpstr>Attributes of Pharmacogenomic panels</vt:lpstr>
      <vt:lpstr>Before showing live demo Brief overview on relevant NLM widgets</vt:lpstr>
      <vt:lpstr>Linkable –searchable tables – so far </vt:lpstr>
      <vt:lpstr>Demo of live forms with autocomplete links to genomic data base</vt:lpstr>
      <vt:lpstr>Show the form builder and UCUM validator bot JavaScript and to be provided Opens Source</vt:lpstr>
      <vt:lpstr>Details about the NLM  form generator and autocomplete services 1</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 view of HL7 lite</dc:title>
  <dc:creator>clemmcdonald</dc:creator>
  <cp:lastModifiedBy>clemmcdonald</cp:lastModifiedBy>
  <cp:revision>51</cp:revision>
  <cp:lastPrinted>2016-01-15T20:56:14Z</cp:lastPrinted>
  <dcterms:created xsi:type="dcterms:W3CDTF">2016-01-12T02:46:11Z</dcterms:created>
  <dcterms:modified xsi:type="dcterms:W3CDTF">2016-06-08T20:08:04Z</dcterms:modified>
</cp:coreProperties>
</file>